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72" r:id="rId3"/>
    <p:sldId id="273" r:id="rId4"/>
    <p:sldId id="274" r:id="rId5"/>
    <p:sldId id="263" r:id="rId6"/>
    <p:sldId id="275" r:id="rId7"/>
    <p:sldId id="264" r:id="rId8"/>
    <p:sldId id="276" r:id="rId9"/>
    <p:sldId id="265" r:id="rId10"/>
    <p:sldId id="277" r:id="rId11"/>
    <p:sldId id="266" r:id="rId12"/>
    <p:sldId id="278" r:id="rId13"/>
    <p:sldId id="267" r:id="rId14"/>
    <p:sldId id="279" r:id="rId15"/>
    <p:sldId id="268" r:id="rId16"/>
    <p:sldId id="280" r:id="rId17"/>
    <p:sldId id="269" r:id="rId18"/>
    <p:sldId id="281" r:id="rId19"/>
    <p:sldId id="270" r:id="rId20"/>
    <p:sldId id="282" r:id="rId21"/>
    <p:sldId id="271" r:id="rId22"/>
    <p:sldId id="283" r:id="rId23"/>
    <p:sldId id="284" r:id="rId24"/>
    <p:sldId id="285" r:id="rId2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1E262C"/>
    <a:srgbClr val="1F272D"/>
    <a:srgbClr val="20262D"/>
    <a:srgbClr val="262E36"/>
    <a:srgbClr val="3B424C"/>
    <a:srgbClr val="153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8" autoAdjust="0"/>
    <p:restoredTop sz="94660"/>
  </p:normalViewPr>
  <p:slideViewPr>
    <p:cSldViewPr snapToGrid="0">
      <p:cViewPr varScale="1">
        <p:scale>
          <a:sx n="59" d="100"/>
          <a:sy n="59" d="100"/>
        </p:scale>
        <p:origin x="4212" y="9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23F5F-8648-401E-87BC-B24959D7638C}" type="datetimeFigureOut">
              <a:rPr lang="pt-BR" smtClean="0"/>
              <a:t>29/06/2024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D1C0-D595-4E25-BAE0-DB57D2396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8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973C3-07CC-4208-9930-DB03206E7DFA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14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BBF9-7FBD-4116-96C8-6C66F96585D7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5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0FB1-FA81-46FC-86D4-D8893883E67B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15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5183-082D-4853-A348-C199EAB46665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05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F1C5-4282-45E5-BF7A-D1CD6977489F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73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820F-7454-4031-ABBD-5ABF226D8DB5}" type="datetime1">
              <a:rPr lang="pt-BR" smtClean="0"/>
              <a:t>29/06/2024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95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4525-E0C5-4609-8644-2EDDB9E20529}" type="datetime1">
              <a:rPr lang="pt-BR" smtClean="0"/>
              <a:t>29/06/2024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C0C49-6271-4380-B2B7-60A08FAC82B4}" type="datetime1">
              <a:rPr lang="pt-BR" smtClean="0"/>
              <a:t>29/06/2024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50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B238-9D6E-4BC8-9ACA-62FC68BF8162}" type="datetime1">
              <a:rPr lang="pt-BR" smtClean="0"/>
              <a:t>29/06/2024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16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5E34-43ED-4C0B-BD26-3AAE630A05E5}" type="datetime1">
              <a:rPr lang="pt-BR" smtClean="0"/>
              <a:t>29/06/2024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83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6E3-7308-4A05-A7B7-2B0D44E583FB}" type="datetime1">
              <a:rPr lang="pt-BR" smtClean="0"/>
              <a:t>29/06/2024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07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F6D5-C4F6-4DBB-8C0A-3CDCE628E44A}" type="datetime1">
              <a:rPr lang="pt-BR" smtClean="0"/>
              <a:t>29/06/2024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Comandos Básicos SQL - Vitor Gerevini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C02C-E4AD-44B1-9952-4EBF9239E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18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ndo">
            <a:extLst>
              <a:ext uri="{FF2B5EF4-FFF2-40B4-BE49-F238E27FC236}">
                <a16:creationId xmlns:a16="http://schemas.microsoft.com/office/drawing/2014/main" id="{2456123F-85AF-67CF-FB89-88FE7CB8EDC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B424C"/>
          </a:solidFill>
          <a:ln>
            <a:solidFill>
              <a:srgbClr val="20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__subtitulo">
            <a:extLst>
              <a:ext uri="{FF2B5EF4-FFF2-40B4-BE49-F238E27FC236}">
                <a16:creationId xmlns:a16="http://schemas.microsoft.com/office/drawing/2014/main" id="{C43B51D2-BD08-DC99-21EB-0E339EA03C7B}"/>
              </a:ext>
            </a:extLst>
          </p:cNvPr>
          <p:cNvSpPr/>
          <p:nvPr/>
        </p:nvSpPr>
        <p:spPr>
          <a:xfrm>
            <a:off x="0" y="1387929"/>
            <a:ext cx="9601200" cy="1032117"/>
          </a:xfrm>
          <a:prstGeom prst="rect">
            <a:avLst/>
          </a:prstGeom>
          <a:solidFill>
            <a:srgbClr val="1E262C"/>
          </a:solidFill>
          <a:ln>
            <a:solidFill>
              <a:srgbClr val="1F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g_robo" descr="Moto azul e branca&#10;&#10;Descrição gerada automaticamente">
            <a:extLst>
              <a:ext uri="{FF2B5EF4-FFF2-40B4-BE49-F238E27FC236}">
                <a16:creationId xmlns:a16="http://schemas.microsoft.com/office/drawing/2014/main" id="{E9DA9DF9-BE5E-82A4-BD04-1340AC50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57" y="2742832"/>
            <a:ext cx="6107898" cy="8295282"/>
          </a:xfrm>
          <a:prstGeom prst="rect">
            <a:avLst/>
          </a:prstGeom>
        </p:spPr>
      </p:pic>
      <p:pic>
        <p:nvPicPr>
          <p:cNvPr id="6" name="logo_notebook" descr="Texto&#10;&#10;Descrição gerada automaticamente com confiança média">
            <a:extLst>
              <a:ext uri="{FF2B5EF4-FFF2-40B4-BE49-F238E27FC236}">
                <a16:creationId xmlns:a16="http://schemas.microsoft.com/office/drawing/2014/main" id="{03D6EDAE-EE53-CF0C-E5C7-B7F52BB26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21" t="-2462" r="76156" b="2462"/>
          <a:stretch/>
        </p:blipFill>
        <p:spPr>
          <a:xfrm rot="21019301">
            <a:off x="5430736" y="7121892"/>
            <a:ext cx="871612" cy="898811"/>
          </a:xfrm>
          <a:prstGeom prst="rect">
            <a:avLst/>
          </a:prstGeom>
        </p:spPr>
      </p:pic>
      <p:pic>
        <p:nvPicPr>
          <p:cNvPr id="9" name="sql_notebook" descr="Texto&#10;&#10;Descrição gerada automaticamente com confiança média">
            <a:extLst>
              <a:ext uri="{FF2B5EF4-FFF2-40B4-BE49-F238E27FC236}">
                <a16:creationId xmlns:a16="http://schemas.microsoft.com/office/drawing/2014/main" id="{1164C79B-C6AE-28E3-37F1-BEC79AF88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9" r="-953" b="-2409"/>
          <a:stretch/>
        </p:blipFill>
        <p:spPr>
          <a:xfrm rot="21176585">
            <a:off x="4977892" y="8112359"/>
            <a:ext cx="1777301" cy="596000"/>
          </a:xfrm>
          <a:prstGeom prst="rect">
            <a:avLst/>
          </a:prstGeom>
        </p:spPr>
      </p:pic>
      <p:sp>
        <p:nvSpPr>
          <p:cNvPr id="11" name="titulo">
            <a:extLst>
              <a:ext uri="{FF2B5EF4-FFF2-40B4-BE49-F238E27FC236}">
                <a16:creationId xmlns:a16="http://schemas.microsoft.com/office/drawing/2014/main" id="{65833958-D8AA-88F4-423D-1B82782BD796}"/>
              </a:ext>
            </a:extLst>
          </p:cNvPr>
          <p:cNvSpPr txBox="1"/>
          <p:nvPr/>
        </p:nvSpPr>
        <p:spPr>
          <a:xfrm>
            <a:off x="2722233" y="234910"/>
            <a:ext cx="42459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800" dirty="0">
                <a:solidFill>
                  <a:schemeClr val="bg1"/>
                </a:solidFill>
                <a:latin typeface="Algerian" panose="04020705040A02060702" pitchFamily="82" charset="0"/>
              </a:rPr>
              <a:t>SQL Rápido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8140DCB1-E5E8-66C4-455B-A5B93ED54254}"/>
              </a:ext>
            </a:extLst>
          </p:cNvPr>
          <p:cNvSpPr txBox="1"/>
          <p:nvPr/>
        </p:nvSpPr>
        <p:spPr>
          <a:xfrm>
            <a:off x="2695791" y="1580821"/>
            <a:ext cx="429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lgerian" panose="04020705040A02060702" pitchFamily="82" charset="0"/>
              </a:rPr>
              <a:t>Primeiros passos </a:t>
            </a:r>
          </a:p>
        </p:txBody>
      </p:sp>
      <p:sp>
        <p:nvSpPr>
          <p:cNvPr id="15" name="ret__subtitulo">
            <a:extLst>
              <a:ext uri="{FF2B5EF4-FFF2-40B4-BE49-F238E27FC236}">
                <a16:creationId xmlns:a16="http://schemas.microsoft.com/office/drawing/2014/main" id="{5679D61E-FDB3-D373-B9CB-A9F44A3496DF}"/>
              </a:ext>
            </a:extLst>
          </p:cNvPr>
          <p:cNvSpPr/>
          <p:nvPr/>
        </p:nvSpPr>
        <p:spPr>
          <a:xfrm>
            <a:off x="0" y="11472474"/>
            <a:ext cx="9601200" cy="1032117"/>
          </a:xfrm>
          <a:prstGeom prst="rect">
            <a:avLst/>
          </a:prstGeom>
          <a:solidFill>
            <a:srgbClr val="1E262C"/>
          </a:solidFill>
          <a:ln>
            <a:solidFill>
              <a:srgbClr val="1F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ubtitulo">
            <a:extLst>
              <a:ext uri="{FF2B5EF4-FFF2-40B4-BE49-F238E27FC236}">
                <a16:creationId xmlns:a16="http://schemas.microsoft.com/office/drawing/2014/main" id="{BBF5BD5B-15F6-D1AE-6D3C-A6B577E20C6E}"/>
              </a:ext>
            </a:extLst>
          </p:cNvPr>
          <p:cNvSpPr txBox="1"/>
          <p:nvPr/>
        </p:nvSpPr>
        <p:spPr>
          <a:xfrm>
            <a:off x="2722233" y="11751549"/>
            <a:ext cx="415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badi" panose="020B0604020202020204" pitchFamily="34" charset="0"/>
              </a:rPr>
              <a:t>VITOR GEREVINI YOSHIOKA</a:t>
            </a:r>
          </a:p>
        </p:txBody>
      </p:sp>
    </p:spTree>
    <p:extLst>
      <p:ext uri="{BB962C8B-B14F-4D97-AF65-F5344CB8AC3E}">
        <p14:creationId xmlns:p14="http://schemas.microsoft.com/office/powerpoint/2010/main" val="2435165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862308" y="630000"/>
            <a:ext cx="3876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EXCLUINDO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DELETE</a:t>
            </a:r>
            <a:r>
              <a:rPr lang="pt-BR" sz="2400" dirty="0"/>
              <a:t> é usado para remover registros de uma tabela.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Excluir um funcionário da tabela</a:t>
            </a:r>
          </a:p>
          <a:p>
            <a:pPr algn="ctr"/>
            <a:endParaRPr lang="pt-BR" sz="2400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139270" y="1397422"/>
            <a:ext cx="1559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DELETE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6B879DAF-669E-8875-8600-77F7FAAE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832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325212-D655-55DB-D89A-D1FF25B9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9FFBD5-7E04-F17B-FB66-A7B5E742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8FE1C28-85D2-82F4-4F27-ECBD2EB3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8966187B-A212-4ED1-2313-4DF9DCA44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9D7B7FCA-A614-21FD-556D-4D0F513DF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7" y="1441148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84911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CRIANDO   TABELAS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51823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60333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CD81455D-340E-65FE-71BC-CD42489FF717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CREATE TABLE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97D710D-24E1-7CC3-FF8E-0CC7E6C4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09BF5F3-7EAD-4490-D367-1CB7D434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50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846718" y="659780"/>
            <a:ext cx="3907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CRIANDO TABELAS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CREATE TABLE </a:t>
            </a:r>
            <a:r>
              <a:rPr lang="pt-BR" sz="2400" dirty="0"/>
              <a:t>é usado para criar uma nova tabela.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Criar uma tabela de departamentos</a:t>
            </a:r>
          </a:p>
          <a:p>
            <a:pPr algn="ctr"/>
            <a:endParaRPr lang="pt-BR" sz="2400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3789263" y="1456617"/>
            <a:ext cx="258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CREATE TABLE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BD0B501-D9CF-ADFC-AA26-85B91A59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791446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3EC741-462A-BD9B-BD69-FDA890E4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6D9A34-AB38-8776-F5CD-180AEB0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12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7842D27-AC75-ACF4-BFDC-BD46A485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B5763CF6-70BA-49D9-8F40-10F50CC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792DF649-F658-0DEB-AEBC-629B26D14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30" y="1500343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84906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ALTERANDO TABELAS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68147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60328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78B3B75A-8F49-AB53-15DB-7EBC81B3AFBB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ALTER TABLE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42FF662-A520-30C0-8C1F-7EA51E4B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A4DCFF9-83B9-B6CE-2D06-AA230D5B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57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665628" y="696538"/>
            <a:ext cx="4269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ALTERANDO TABELAS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ALTER TABLE </a:t>
            </a:r>
            <a:r>
              <a:rPr lang="pt-BR" sz="2400" dirty="0"/>
              <a:t>é usado para modificar uma tabela existente. 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Adicionar uma coluna de e-mail na tabela de funcionários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3845356" y="1452820"/>
            <a:ext cx="2256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ALTER TABLE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D23EE1C-DD4E-FCA6-06D1-EE9227A10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9592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F1867D-7CD5-6ADB-CBDA-BB4BFDC6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EBF357D-C50E-92F3-33C4-2F5F76B0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5F8D0AD-B2E5-5524-D954-6AFFADCC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17E943F2-99F2-AF71-01B3-B39F5FDD9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8C3EA72A-E6A1-4875-D3E5-E725DBF43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23" y="1496546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84911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REMOVENDO TABELAS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6" y="1851823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60333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27B0834D-07E3-A5F6-585E-31990641CA64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DROP TABLE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068E787-21ED-59EE-25D9-4325E41D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344AD5D-3002-F660-B403-52CA8D28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01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547025" y="630000"/>
            <a:ext cx="450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REMOVENDO TABELAS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DROP TABLE </a:t>
            </a:r>
            <a:r>
              <a:rPr lang="pt-BR" sz="2400" dirty="0"/>
              <a:t>é usado para excluir uma tabela do banco de dados.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Excluir a tabela de departamentos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3878014" y="1464475"/>
            <a:ext cx="222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DROP TABLE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4FA7A50-757F-F182-F8F6-07E86850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925"/>
            <a:ext cx="9601200" cy="540405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C00E372-369A-C3E8-76FA-A401D597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869105C-A740-E95A-CD57-7EF133F1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E45320-3621-DDA4-5DDC-23B26F555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2" name="Imagem 11" descr="Forma&#10;&#10;Descrição gerada automaticamente">
            <a:extLst>
              <a:ext uri="{FF2B5EF4-FFF2-40B4-BE49-F238E27FC236}">
                <a16:creationId xmlns:a16="http://schemas.microsoft.com/office/drawing/2014/main" id="{3BA0E339-059E-67D9-0ABF-D42E5A37C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3" name="Imagem 12" descr="Seta&#10;&#10;Descrição gerada automaticamente com confiança baixa">
            <a:extLst>
              <a:ext uri="{FF2B5EF4-FFF2-40B4-BE49-F238E27FC236}">
                <a16:creationId xmlns:a16="http://schemas.microsoft.com/office/drawing/2014/main" id="{699E749E-FE44-C7F9-0258-75566E7BC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80" y="1508201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359567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FILTRANDO  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51827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60337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7112DA32-4908-D6F9-9F5D-65A11D5A04D6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WHERE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EE2BA7E-35F5-0ADD-99F2-486D0751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1716D74-56DA-34CC-C1F0-73D43CBF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97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869734" y="646957"/>
            <a:ext cx="3861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FILTRANDO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WHERE</a:t>
            </a:r>
            <a:r>
              <a:rPr lang="pt-BR" sz="2400" dirty="0"/>
              <a:t> é usado para filtrar registros com base em condições específicas.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Selecionar funcionários com salário maior que 4000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318465" y="1433474"/>
            <a:ext cx="1428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WHERE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B9C4FF8-464D-141A-8C3B-49FCC6350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917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CDA80C-D507-8642-340B-4387BC00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D40096-86A5-DB91-B0F3-858ED282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0CAD809-8FB6-A258-613C-F552E03E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41F86034-4B40-933F-9B71-233C4A4A2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FD77FFF3-EF55-FBC8-B5F7-7E68C057E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631" y="1477200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4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68584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ORDENANDO RESULTADOS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35496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44006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8B5DFE46-9E92-17E8-0A44-615CD84DAD49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ORDER BY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6566E52-21A8-D991-8E1F-38917320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6A10358-EDB7-2184-6202-018D9DA5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86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1816551" y="688502"/>
            <a:ext cx="5968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AO SQL SERVER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775585" y="2438400"/>
            <a:ext cx="8376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SQL Server </a:t>
            </a:r>
            <a:r>
              <a:rPr lang="pt-BR" sz="2400" dirty="0"/>
              <a:t>é um sistema de gerenciamento de banco de dados relacional desenvolvido pela Microsoft. Ele é amplamente utilizado para armazenar e recuperar dados conforme solicitado por outros aplicativos de software. Neste ebook, vamos explorar os principais comandos SQL, com exemplos práticos para ajudar você a dominar o uso do SQL Server.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2526833" y="1464445"/>
            <a:ext cx="454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Principais comandos SQL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E62C14A9-2A9B-716F-2FD8-92B5DA3F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63" y="6547759"/>
            <a:ext cx="5046073" cy="1273052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A75924A-4556-EB79-7B4F-ABD9C809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FCB40B1-D48B-4082-4AFD-204A4D7E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9748A5-72D5-56A8-11F1-9415EAB4C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167607" y="659780"/>
            <a:ext cx="526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ORDENANDO RESULTADOS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ORDER BY </a:t>
            </a:r>
            <a:r>
              <a:rPr lang="pt-BR" sz="2400" dirty="0"/>
              <a:t>é usado para ordenar os resultados de uma consulta.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Ordenar funcionários pelo nome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041301" y="1423943"/>
            <a:ext cx="188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ORDER BY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96AE402-48F7-0B65-400F-16209DDDC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84956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3F740A-B8D4-1EF6-3B98-C12C7CA1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40BB59-B3ED-D90C-62E6-0C03E161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D5FE98-EB91-4F8E-9E18-04314D94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BBE94D79-94EB-3420-A647-EF4E579A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BCAD9292-97FE-B14A-56F1-463A76C5D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67" y="1467669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4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68586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AGRUPANDO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35498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44008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454F100-62FE-E78C-45A2-87D6D4CC699D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GROUP BY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BCD5AC5-AF57-0D4F-A667-7815E12A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4C7D60E-6E48-34BC-7EDC-BA0AF05E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39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649299" y="709681"/>
            <a:ext cx="4302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AGRUPANDO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GROUP BY </a:t>
            </a:r>
            <a:r>
              <a:rPr lang="pt-BR" sz="2400" dirty="0"/>
              <a:t>é usado para agrupar registros que têm valores iguais em colunas específicas.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Agrupar funcionários por cargo e calcular o salário médio por cargo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106614" y="1465963"/>
            <a:ext cx="187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GROUP BY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86ABBB8-EA45-8C9A-0180-C3218103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9592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816829-CA30-87DF-0051-152D5512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A9C966A-D2EF-26B0-F1DD-E5EEEB99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22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B3BB43D-E206-C58E-8399-CB2686DA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BE8A4580-F672-1A88-1FD4-BBCAD0E8A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3" name="Imagem 12" descr="Seta&#10;&#10;Descrição gerada automaticamente com confiança baixa">
            <a:extLst>
              <a:ext uri="{FF2B5EF4-FFF2-40B4-BE49-F238E27FC236}">
                <a16:creationId xmlns:a16="http://schemas.microsoft.com/office/drawing/2014/main" id="{F85DCDF3-9DC7-0551-3F0E-463CD123A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80" y="1509689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0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68586"/>
            <a:ext cx="8376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44008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BCD5AC5-AF57-0D4F-A667-7815E12A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4C7D60E-6E48-34BC-7EDC-BA0AF05E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69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1847164" y="716057"/>
            <a:ext cx="5906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humano.</a:t>
            </a:r>
          </a:p>
          <a:p>
            <a:pPr algn="ctr"/>
            <a:r>
              <a:rPr lang="pt-BR" sz="2400" dirty="0"/>
              <a:t>O passo a passo se encontra no meu </a:t>
            </a:r>
            <a:r>
              <a:rPr lang="pt-BR" sz="2400" dirty="0" err="1"/>
              <a:t>Github</a:t>
            </a:r>
            <a:r>
              <a:rPr lang="pt-BR" sz="2400" dirty="0"/>
              <a:t>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816829-CA30-87DF-0051-152D5512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A9C966A-D2EF-26B0-F1DD-E5EEEB99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24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B3BB43D-E206-C58E-8399-CB2686DA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BE8A4580-F672-1A88-1FD4-BBCAD0E8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7351A37A-C805-05B2-DD0D-9A0E4FEC6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13" y="5140800"/>
            <a:ext cx="129157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501250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SELECIONANDO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68162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76672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34A17903-FF5B-C854-8915-EB8F28E20333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SELECT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DB53018-2579-D344-E932-61FD4C80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CE058A0-B5A1-3A5D-A5C6-FDCF0418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17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506772" y="686856"/>
            <a:ext cx="4587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SELECIONANDO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comando </a:t>
            </a:r>
            <a:r>
              <a:rPr lang="pt-BR" sz="2400" b="1" dirty="0"/>
              <a:t>SELECT</a:t>
            </a:r>
            <a:r>
              <a:rPr lang="pt-BR" sz="2400" dirty="0"/>
              <a:t> é usado para consultar dados de uma ou mais tabelas.</a:t>
            </a:r>
          </a:p>
          <a:p>
            <a:endParaRPr lang="pt-BR" sz="2400" dirty="0"/>
          </a:p>
          <a:p>
            <a:r>
              <a:rPr lang="pt-BR" sz="2400" dirty="0"/>
              <a:t>Exemplo: Selecionar todos os dados de uma tabela de funcionários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Exemplo: Selecionar apenas os nomes e salários dos funcionários</a:t>
            </a:r>
          </a:p>
          <a:p>
            <a:endParaRPr lang="pt-BR" sz="2400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318465" y="1364028"/>
            <a:ext cx="121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+mj-lt"/>
              </a:rPr>
              <a:t>Select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519EAA3-7D0F-18BA-CC01-FAD24701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0758"/>
            <a:ext cx="9601200" cy="5404053"/>
          </a:xfrm>
          <a:prstGeom prst="rect">
            <a:avLst/>
          </a:prstGeom>
        </p:spPr>
      </p:pic>
      <p:pic>
        <p:nvPicPr>
          <p:cNvPr id="24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9E09F3-E21D-A894-126E-A3E2FCDC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542"/>
            <a:ext cx="9601200" cy="5404053"/>
          </a:xfrm>
          <a:prstGeom prst="rect">
            <a:avLst/>
          </a:prstGeom>
        </p:spPr>
      </p:pic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14FF3B69-17DC-2CB6-7A15-993BC331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26" name="Espaço Reservado para Número de Slide 25">
            <a:extLst>
              <a:ext uri="{FF2B5EF4-FFF2-40B4-BE49-F238E27FC236}">
                <a16:creationId xmlns:a16="http://schemas.microsoft.com/office/drawing/2014/main" id="{C8C151E1-AF35-712A-2143-F461552B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4</a:t>
            </a:fld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58E4E814-0D3B-4D88-C82B-3A6C1A80E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31" name="Imagem 30" descr="Forma&#10;&#10;Descrição gerada automaticamente">
            <a:extLst>
              <a:ext uri="{FF2B5EF4-FFF2-40B4-BE49-F238E27FC236}">
                <a16:creationId xmlns:a16="http://schemas.microsoft.com/office/drawing/2014/main" id="{7741852A-A94B-3B8C-C50C-83E9E7928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32" name="Imagem 31" descr="Seta&#10;&#10;Descrição gerada automaticamente com confiança baixa">
            <a:extLst>
              <a:ext uri="{FF2B5EF4-FFF2-40B4-BE49-F238E27FC236}">
                <a16:creationId xmlns:a16="http://schemas.microsoft.com/office/drawing/2014/main" id="{672D3598-3EC1-9F31-EDED-2870DA85A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632" y="1407754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501240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INSERINDO  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68152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92991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B3E34314-5CF0-B067-CCA6-5E81CAC2BC02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INSERT INTO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AF490C1-546D-2369-6871-6B33AB70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D7FF3D8-09D3-2D9D-7F5D-F70B3F3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84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894227" y="646957"/>
            <a:ext cx="381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INSERINDO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INSERT INTO </a:t>
            </a:r>
            <a:r>
              <a:rPr lang="pt-BR" sz="2400" dirty="0"/>
              <a:t>é usado para adicionar novos registros a uma tabela.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Inserir um novo funcionário na tabela</a:t>
            </a:r>
          </a:p>
          <a:p>
            <a:pPr algn="ctr"/>
            <a:endParaRPr lang="pt-BR" sz="2400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3829027" y="1403239"/>
            <a:ext cx="2404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INSERT INTO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29171450-E8A2-60AF-E893-7D54EFA0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84956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BFCA5B-8DCE-724A-B737-6755E5A0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D39CED-AF6A-45ED-5FA7-ED2DD005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6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8472A5-466F-D138-7A7A-F4AFF2527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AEFF6E8C-2DB3-769B-1624-021757E5D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EB858C7C-505F-ED37-3437-268F609FD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94" y="1446965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468590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ATUALIZANDO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35502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44012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3E242251-CD04-562A-9703-AB05C256DE84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UPDATE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CFD7216-D4DF-6F39-4B4C-3DE8ACC7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646F0B4-8139-A2EA-DDC2-05205393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3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_componente">
            <a:extLst>
              <a:ext uri="{FF2B5EF4-FFF2-40B4-BE49-F238E27FC236}">
                <a16:creationId xmlns:a16="http://schemas.microsoft.com/office/drawing/2014/main" id="{4B670FBA-42B1-858B-4ED0-CB34FA372E54}"/>
              </a:ext>
            </a:extLst>
          </p:cNvPr>
          <p:cNvSpPr txBox="1"/>
          <p:nvPr/>
        </p:nvSpPr>
        <p:spPr>
          <a:xfrm>
            <a:off x="2547025" y="661257"/>
            <a:ext cx="450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ATUALIZANDO DADOS</a:t>
            </a:r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19187C92-71A8-7927-BBBF-99700C6D959D}"/>
              </a:ext>
            </a:extLst>
          </p:cNvPr>
          <p:cNvSpPr txBox="1"/>
          <p:nvPr/>
        </p:nvSpPr>
        <p:spPr>
          <a:xfrm>
            <a:off x="612321" y="2484956"/>
            <a:ext cx="837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comando </a:t>
            </a:r>
            <a:r>
              <a:rPr lang="pt-BR" sz="2400" b="1" dirty="0"/>
              <a:t>UPDATE</a:t>
            </a:r>
            <a:r>
              <a:rPr lang="pt-BR" sz="2400" dirty="0"/>
              <a:t> é usado para modificar registros existentes em uma tabela.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Exemplo: Atualizar o salário de um funcionário</a:t>
            </a:r>
          </a:p>
          <a:p>
            <a:pPr algn="ctr"/>
            <a:endParaRPr lang="pt-BR" sz="2400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08D19D63-6B3F-1329-7B72-EB1521B127C8}"/>
              </a:ext>
            </a:extLst>
          </p:cNvPr>
          <p:cNvSpPr txBox="1"/>
          <p:nvPr/>
        </p:nvSpPr>
        <p:spPr>
          <a:xfrm>
            <a:off x="4155600" y="1423943"/>
            <a:ext cx="1559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UPDATE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9EE289-5E54-CEA9-1DD7-9B12426D425D}"/>
              </a:ext>
            </a:extLst>
          </p:cNvPr>
          <p:cNvSpPr/>
          <p:nvPr/>
        </p:nvSpPr>
        <p:spPr>
          <a:xfrm flipH="1">
            <a:off x="659832" y="0"/>
            <a:ext cx="148434" cy="126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33A120B-2909-268E-1E0F-4CB5CBD5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46"/>
            <a:ext cx="9601200" cy="5404053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A06280-A0BB-F199-168B-99A8179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C81A2A3-4FD2-23E8-F3F5-04FC5DD5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565D858-77FF-3584-3850-59F28B1A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09343"/>
            <a:ext cx="9601200" cy="555846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480E70B5-8C3B-6422-F399-F9C226A4F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5" y="10485708"/>
            <a:ext cx="964269" cy="891949"/>
          </a:xfrm>
          <a:prstGeom prst="rect">
            <a:avLst/>
          </a:prstGeom>
        </p:spPr>
      </p:pic>
      <p:pic>
        <p:nvPicPr>
          <p:cNvPr id="12" name="Imagem 11" descr="Seta&#10;&#10;Descrição gerada automaticamente com confiança baixa">
            <a:extLst>
              <a:ext uri="{FF2B5EF4-FFF2-40B4-BE49-F238E27FC236}">
                <a16:creationId xmlns:a16="http://schemas.microsoft.com/office/drawing/2014/main" id="{85ED0B4D-7728-9743-4522-86A87A077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67" y="1467669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293CC0-FB3D-B3FA-F4F7-7F0167C580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A254EF-4566-A887-19B8-3DFE259DBEEA}"/>
              </a:ext>
            </a:extLst>
          </p:cNvPr>
          <p:cNvSpPr txBox="1"/>
          <p:nvPr/>
        </p:nvSpPr>
        <p:spPr>
          <a:xfrm>
            <a:off x="620485" y="6501246"/>
            <a:ext cx="8376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EXCLUINDO 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A16315-50D1-9D8C-C0D6-C90469DBEF87}"/>
              </a:ext>
            </a:extLst>
          </p:cNvPr>
          <p:cNvSpPr txBox="1"/>
          <p:nvPr/>
        </p:nvSpPr>
        <p:spPr>
          <a:xfrm>
            <a:off x="391884" y="1868158"/>
            <a:ext cx="83765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8DF4DE-CCB5-D3CF-CBBF-F5B4540E7A3B}"/>
              </a:ext>
            </a:extLst>
          </p:cNvPr>
          <p:cNvSpPr/>
          <p:nvPr/>
        </p:nvSpPr>
        <p:spPr>
          <a:xfrm>
            <a:off x="391886" y="9176668"/>
            <a:ext cx="8833757" cy="114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92891FE2-27B8-9665-947C-F101C56E031E}"/>
              </a:ext>
            </a:extLst>
          </p:cNvPr>
          <p:cNvSpPr txBox="1"/>
          <p:nvPr/>
        </p:nvSpPr>
        <p:spPr>
          <a:xfrm>
            <a:off x="620485" y="9474081"/>
            <a:ext cx="837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DELETE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702F3C4-B6D2-C86A-BB43-B44C70A5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Comandos Básicos SQL - Vitor Gerevini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9748B48-9481-A2E3-1E0E-25494BE0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C02C-E4AD-44B1-9952-4EBF9239E8C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260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604</Words>
  <Application>Microsoft Office PowerPoint</Application>
  <PresentationFormat>Papel A3 (297 x 420 mm)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Abadi</vt:lpstr>
      <vt:lpstr>Algerian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Zuri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Gerevini Yoshioka</dc:creator>
  <cp:lastModifiedBy>Vitor Gerevini Yoshioka</cp:lastModifiedBy>
  <cp:revision>10</cp:revision>
  <dcterms:created xsi:type="dcterms:W3CDTF">2024-06-26T22:44:12Z</dcterms:created>
  <dcterms:modified xsi:type="dcterms:W3CDTF">2024-06-29T20:39:21Z</dcterms:modified>
</cp:coreProperties>
</file>